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1" r:id="rId1"/>
  </p:sldMasterIdLst>
  <p:notesMasterIdLst>
    <p:notesMasterId r:id="rId19"/>
  </p:notesMasterIdLst>
  <p:handoutMasterIdLst>
    <p:handoutMasterId r:id="rId20"/>
  </p:handoutMasterIdLst>
  <p:sldIdLst>
    <p:sldId id="270" r:id="rId2"/>
    <p:sldId id="271" r:id="rId3"/>
    <p:sldId id="275" r:id="rId4"/>
    <p:sldId id="272" r:id="rId5"/>
    <p:sldId id="273" r:id="rId6"/>
    <p:sldId id="274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386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7C12C6-4064-E148-B6C3-C4E138BC90D6}" type="datetimeFigureOut">
              <a:rPr lang="es-ES" smtClean="0"/>
              <a:t>09/10/2015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7CF767-263E-0241-B373-B0607C9BB2D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53145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DC0040-E52C-924E-BB18-17669E6488F0}" type="datetimeFigureOut">
              <a:rPr lang="es-ES" smtClean="0"/>
              <a:t>09/10/2015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5ACCD-4A75-A34E-879E-CD22AF24DAB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48882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A40ACB46-27E5-0046-B9C4-C7C0ED156E2B}" type="datetime1">
              <a:rPr lang="es-CO" smtClean="0"/>
              <a:t>09/10/2015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</p:spTree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E586D-D8B7-8F40-9B0A-5857B52D2386}" type="datetime1">
              <a:rPr lang="es-CO" smtClean="0"/>
              <a:t>09/10/2015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C0070-F5D7-F04D-AD13-3521F17CD723}" type="datetime1">
              <a:rPr lang="es-CO" smtClean="0"/>
              <a:t>09/10/2015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6468D2FA-5C9B-7F4F-B51C-32984B2440A5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262E98F9-9FCC-E445-8552-279E226BB8A9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TextBox 9"/>
          <p:cNvSpPr txBox="1"/>
          <p:nvPr/>
        </p:nvSpPr>
        <p:spPr>
          <a:xfrm>
            <a:off x="3990110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encima d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27212" y="463279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imágenes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</p:spTree>
  </p:cSld>
  <p:clrMapOvr>
    <a:masterClrMapping/>
  </p:clrMapOvr>
  <p:hf sldNum="0"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mágenes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</p:spTree>
  </p:cSld>
  <p:clrMapOvr>
    <a:masterClrMapping/>
  </p:clrMapOvr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mágenes con título, alterna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TextBox 9"/>
          <p:cNvSpPr txBox="1"/>
          <p:nvPr/>
        </p:nvSpPr>
        <p:spPr>
          <a:xfrm>
            <a:off x="4750361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</p:spTree>
  </p:cSld>
  <p:clrMapOvr>
    <a:masterClrMapping/>
  </p:clrMapOvr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3D52-9B9A-7D41-B6BB-9261D463579C}" type="datetime1">
              <a:rPr lang="es-CO" smtClean="0"/>
              <a:t>09/10/2015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2DE99-7E08-344C-8A57-434954C8E944}" type="datetime1">
              <a:rPr lang="es-CO" smtClean="0"/>
              <a:t>09/10/2015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F3C4F-48C8-7243-BA7A-28243D223A5A}" type="datetime1">
              <a:rPr lang="es-CO" smtClean="0"/>
              <a:t>09/10/2015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TextBox 8"/>
          <p:cNvSpPr txBox="1"/>
          <p:nvPr/>
        </p:nvSpPr>
        <p:spPr>
          <a:xfrm rot="16200000">
            <a:off x="8593111" y="561668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, alterna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mtClean="0"/>
              <a:t>Haga clic para modificar el estilo de texto del patrón</a:t>
            </a:r>
          </a:p>
        </p:txBody>
      </p:sp>
    </p:spTree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de título con 2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s-ES_tradnl" smtClean="0"/>
              <a:t>Arrastre la imagen al marcador de posición o haga clic en el icono para agregar</a:t>
            </a:r>
            <a:endParaRPr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s-ES_tradnl" smtClean="0"/>
              <a:t>Haga clic para modificar el estilo de texto del patrón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EE171A77-7DA2-9D46-A0B5-FB2ADC933E43}" type="datetime1">
              <a:rPr lang="es-CO" smtClean="0"/>
              <a:t>09/10/2015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TextBox 7"/>
          <p:cNvSpPr txBox="1"/>
          <p:nvPr/>
        </p:nvSpPr>
        <p:spPr>
          <a:xfrm>
            <a:off x="2003612" y="3110754"/>
            <a:ext cx="2609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4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84D34-9AB8-3143-9DFD-BA7CAB8B4578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997F4-DE34-424B-912F-49E5ABC1ACDA}" type="datetime1">
              <a:rPr lang="es-CO" smtClean="0"/>
              <a:t>09/10/2015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objetos, superior e inf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</p:spTree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s-ES_tradnl" smtClean="0"/>
              <a:t>Clic para editar título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08BBF66-B795-C643-9B6B-6BE6E78F6942}" type="datetime1">
              <a:rPr lang="es-CO" smtClean="0"/>
              <a:t>09/10/2015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09669408-6675-CF47-A852-F05CA69ED04D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  <p:sldLayoutId id="2147483779" r:id="rId18"/>
    <p:sldLayoutId id="2147483780" r:id="rId19"/>
    <p:sldLayoutId id="2147483781" r:id="rId20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380554" y="1857375"/>
            <a:ext cx="6181611" cy="1876425"/>
          </a:xfrm>
        </p:spPr>
        <p:txBody>
          <a:bodyPr>
            <a:normAutofit fontScale="90000"/>
          </a:bodyPr>
          <a:lstStyle/>
          <a:p>
            <a:r>
              <a:rPr lang="es-ES" sz="3600" b="1" dirty="0" smtClean="0"/>
              <a:t>ENFOQUE DE SOLUCIÓN PARA PROBLEMAS DE PROGRAMACIÓN LINEAL ENTERA (PLE)</a:t>
            </a:r>
            <a:endParaRPr lang="es-ES" sz="3200" b="1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" sz="2000" dirty="0" smtClean="0"/>
              <a:t>Heriberto </a:t>
            </a:r>
            <a:r>
              <a:rPr lang="es-ES" sz="2000" dirty="0" err="1" smtClean="0"/>
              <a:t>Felizzola</a:t>
            </a:r>
            <a:r>
              <a:rPr lang="es-ES" sz="2000" dirty="0" smtClean="0"/>
              <a:t> </a:t>
            </a:r>
            <a:r>
              <a:rPr lang="es-ES" sz="2000" dirty="0" err="1" smtClean="0"/>
              <a:t>MSc</a:t>
            </a:r>
            <a:r>
              <a:rPr lang="es-ES" sz="2000" dirty="0" smtClean="0"/>
              <a:t>.</a:t>
            </a:r>
            <a:endParaRPr lang="es-ES" sz="20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pic>
        <p:nvPicPr>
          <p:cNvPr id="6" name="Marcador de posición de imagen 5" descr="url.jpg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6561" b="-56561"/>
          <a:stretch>
            <a:fillRect/>
          </a:stretch>
        </p:blipFill>
        <p:spPr/>
      </p:pic>
      <p:pic>
        <p:nvPicPr>
          <p:cNvPr id="9" name="Marcador de posición de imagen 8" descr="images.jpg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22" r="9222" b="7304"/>
          <a:stretch/>
        </p:blipFill>
        <p:spPr>
          <a:xfrm>
            <a:off x="6802438" y="4535424"/>
            <a:ext cx="2057400" cy="1890165"/>
          </a:xfrm>
        </p:spPr>
      </p:pic>
      <p:sp>
        <p:nvSpPr>
          <p:cNvPr id="7" name="CuadroTexto 6"/>
          <p:cNvSpPr txBox="1"/>
          <p:nvPr/>
        </p:nvSpPr>
        <p:spPr>
          <a:xfrm>
            <a:off x="8924991" y="406835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249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400" dirty="0"/>
              <a:t>Algoritmo de Ramificación y Acotamiento</a:t>
            </a:r>
            <a:br>
              <a:rPr lang="es-ES" sz="3400" dirty="0"/>
            </a:br>
            <a:r>
              <a:rPr lang="es-ES" sz="3400" dirty="0"/>
              <a:t>para un PLE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475" y="1239115"/>
            <a:ext cx="4286250" cy="449133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056157"/>
            <a:ext cx="3952875" cy="43678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830" y="6048935"/>
            <a:ext cx="4331891" cy="374650"/>
          </a:xfrm>
          <a:prstGeom prst="rect">
            <a:avLst/>
          </a:prstGeom>
        </p:spPr>
      </p:pic>
      <p:cxnSp>
        <p:nvCxnSpPr>
          <p:cNvPr id="11" name="Conector recto de flecha 10"/>
          <p:cNvCxnSpPr>
            <a:stCxn id="9" idx="3"/>
          </p:cNvCxnSpPr>
          <p:nvPr/>
        </p:nvCxnSpPr>
        <p:spPr>
          <a:xfrm flipV="1">
            <a:off x="5914721" y="5397500"/>
            <a:ext cx="1356029" cy="83876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4181475" y="3238500"/>
            <a:ext cx="1073150" cy="6985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33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400" dirty="0"/>
              <a:t>Algoritmo de Ramificación y Acotamiento</a:t>
            </a:r>
            <a:br>
              <a:rPr lang="es-ES" sz="3400" dirty="0"/>
            </a:br>
            <a:r>
              <a:rPr lang="es-ES" sz="3400" dirty="0"/>
              <a:t>para un PLE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98475" y="1854200"/>
            <a:ext cx="4391026" cy="4305300"/>
          </a:xfrm>
        </p:spPr>
        <p:txBody>
          <a:bodyPr>
            <a:normAutofit fontScale="92500" lnSpcReduction="10000"/>
          </a:bodyPr>
          <a:lstStyle/>
          <a:p>
            <a:r>
              <a:rPr lang="es-ES" sz="1800" dirty="0"/>
              <a:t>Las nuevas restricciones, </a:t>
            </a:r>
            <a:r>
              <a:rPr lang="es-ES" sz="1800" i="1" dirty="0" smtClean="0"/>
              <a:t>x</a:t>
            </a:r>
            <a:r>
              <a:rPr lang="es-ES" sz="1800" baseline="-25000" dirty="0" smtClean="0"/>
              <a:t>1</a:t>
            </a:r>
            <a:r>
              <a:rPr lang="es-ES" sz="1800" dirty="0" smtClean="0"/>
              <a:t> ≤ 3 </a:t>
            </a:r>
            <a:r>
              <a:rPr lang="es-ES" sz="1800" dirty="0"/>
              <a:t>y </a:t>
            </a:r>
            <a:r>
              <a:rPr lang="es-ES" sz="1800" i="1" dirty="0" smtClean="0"/>
              <a:t>x</a:t>
            </a:r>
            <a:r>
              <a:rPr lang="es-ES" sz="1800" baseline="-25000" dirty="0" smtClean="0"/>
              <a:t>1</a:t>
            </a:r>
            <a:r>
              <a:rPr lang="es-ES" sz="1800" dirty="0" smtClean="0"/>
              <a:t> ≥ </a:t>
            </a:r>
            <a:r>
              <a:rPr lang="es-ES" sz="1800" dirty="0"/>
              <a:t>4, son mutuamente excluyentes, de modo que el PL2 y el PL3 en los nodos 2 y 3 deben tratarse como programaciones lineales </a:t>
            </a:r>
            <a:r>
              <a:rPr lang="es-ES" sz="1800" dirty="0" smtClean="0"/>
              <a:t>distintas.</a:t>
            </a:r>
          </a:p>
          <a:p>
            <a:r>
              <a:rPr lang="es-ES" sz="1800" dirty="0" smtClean="0"/>
              <a:t>Esta </a:t>
            </a:r>
            <a:r>
              <a:rPr lang="es-ES" sz="1800" dirty="0" err="1"/>
              <a:t>dicotomización</a:t>
            </a:r>
            <a:r>
              <a:rPr lang="es-ES" sz="1800" dirty="0"/>
              <a:t> da lugar al concepto de </a:t>
            </a:r>
            <a:r>
              <a:rPr lang="es-ES" sz="1800" b="1" dirty="0" smtClean="0"/>
              <a:t>ramificación </a:t>
            </a:r>
            <a:r>
              <a:rPr lang="es-ES" sz="1800" dirty="0"/>
              <a:t>en el algoritmo de </a:t>
            </a:r>
            <a:r>
              <a:rPr lang="es-ES" sz="1800" dirty="0" smtClean="0"/>
              <a:t>ramificación </a:t>
            </a:r>
            <a:r>
              <a:rPr lang="es-ES" sz="1800" dirty="0"/>
              <a:t>y acotamiento. Es este caso, </a:t>
            </a:r>
            <a:r>
              <a:rPr lang="es-ES" sz="1800" i="1" dirty="0"/>
              <a:t>x</a:t>
            </a:r>
            <a:r>
              <a:rPr lang="es-ES" sz="1800" baseline="-25000" dirty="0"/>
              <a:t>1</a:t>
            </a:r>
            <a:r>
              <a:rPr lang="es-ES" sz="1800" dirty="0"/>
              <a:t> se llama </a:t>
            </a:r>
            <a:r>
              <a:rPr lang="es-ES" sz="1800" b="1" dirty="0"/>
              <a:t>variable de </a:t>
            </a:r>
            <a:r>
              <a:rPr lang="es-ES" sz="1800" b="1" dirty="0" err="1"/>
              <a:t>ramificación</a:t>
            </a:r>
            <a:r>
              <a:rPr lang="es-ES" sz="1800" dirty="0"/>
              <a:t>. </a:t>
            </a:r>
          </a:p>
          <a:p>
            <a:r>
              <a:rPr lang="es-ES" sz="1800" dirty="0"/>
              <a:t>La PLE </a:t>
            </a:r>
            <a:r>
              <a:rPr lang="es-ES" sz="1800" dirty="0" err="1" smtClean="0"/>
              <a:t>óptima</a:t>
            </a:r>
            <a:r>
              <a:rPr lang="es-ES" sz="1800" dirty="0"/>
              <a:t> </a:t>
            </a:r>
            <a:r>
              <a:rPr lang="es-ES" sz="1800" dirty="0" smtClean="0"/>
              <a:t>queda </a:t>
            </a:r>
            <a:r>
              <a:rPr lang="es-ES" sz="1800" i="1" dirty="0"/>
              <a:t>o </a:t>
            </a:r>
            <a:r>
              <a:rPr lang="es-ES" sz="1800" dirty="0"/>
              <a:t>en PL2 </a:t>
            </a:r>
            <a:r>
              <a:rPr lang="es-ES" sz="1800" i="1" dirty="0"/>
              <a:t>o </a:t>
            </a:r>
            <a:r>
              <a:rPr lang="es-ES" sz="1800" dirty="0"/>
              <a:t>en PL3. Por consiguiente, ambos </a:t>
            </a:r>
            <a:r>
              <a:rPr lang="es-ES" sz="1800" dirty="0" err="1"/>
              <a:t>subproblemas</a:t>
            </a:r>
            <a:r>
              <a:rPr lang="es-ES" sz="1800" dirty="0"/>
              <a:t> deben ser </a:t>
            </a:r>
            <a:r>
              <a:rPr lang="es-ES" sz="1800" dirty="0" smtClean="0"/>
              <a:t>examinados.</a:t>
            </a:r>
          </a:p>
          <a:p>
            <a:r>
              <a:rPr lang="es-ES" sz="1800" dirty="0" smtClean="0"/>
              <a:t>Arbitrariamente </a:t>
            </a:r>
            <a:r>
              <a:rPr lang="es-ES" sz="1800" dirty="0"/>
              <a:t>examinamos primero PL2 (asociada con </a:t>
            </a:r>
            <a:r>
              <a:rPr lang="es-ES" sz="1800" i="1" dirty="0"/>
              <a:t>x</a:t>
            </a:r>
            <a:r>
              <a:rPr lang="es-ES" sz="1800" baseline="-25000" dirty="0"/>
              <a:t>1</a:t>
            </a:r>
            <a:r>
              <a:rPr lang="es-ES" sz="1800" dirty="0"/>
              <a:t> ≤ 3 </a:t>
            </a:r>
            <a:r>
              <a:rPr lang="es-ES" sz="1800" dirty="0" smtClean="0"/>
              <a:t>)</a:t>
            </a:r>
            <a:r>
              <a:rPr lang="es-ES" sz="1800" dirty="0"/>
              <a:t>: </a:t>
            </a:r>
          </a:p>
          <a:p>
            <a:pPr marL="0" indent="0">
              <a:buNone/>
            </a:pPr>
            <a:endParaRPr lang="es-ES" sz="1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grpSp>
        <p:nvGrpSpPr>
          <p:cNvPr id="7" name="Agrupar 6"/>
          <p:cNvGrpSpPr/>
          <p:nvPr/>
        </p:nvGrpSpPr>
        <p:grpSpPr>
          <a:xfrm>
            <a:off x="5391149" y="2353234"/>
            <a:ext cx="3257141" cy="2917266"/>
            <a:chOff x="5391149" y="2353234"/>
            <a:chExt cx="3257141" cy="2917266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91149" y="2353234"/>
              <a:ext cx="3257141" cy="2917266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38056" y="2857403"/>
              <a:ext cx="973088" cy="394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133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200" dirty="0"/>
              <a:t>Algoritmo de Ramificación y Acotamiento</a:t>
            </a:r>
            <a:br>
              <a:rPr lang="es-ES" sz="3200" dirty="0"/>
            </a:br>
            <a:r>
              <a:rPr lang="es-ES" sz="3200" dirty="0"/>
              <a:t>para un PLE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La </a:t>
            </a:r>
            <a:r>
              <a:rPr lang="es-ES" dirty="0" err="1"/>
              <a:t>solución</a:t>
            </a:r>
            <a:r>
              <a:rPr lang="es-ES" dirty="0"/>
              <a:t> de PL2 (la cual </a:t>
            </a:r>
            <a:r>
              <a:rPr lang="es-ES" dirty="0" smtClean="0"/>
              <a:t>se obtiene aplicando el algoritmo simplex) es:</a:t>
            </a:r>
          </a:p>
          <a:p>
            <a:pPr lvl="1"/>
            <a:r>
              <a:rPr lang="es-ES" dirty="0" smtClean="0"/>
              <a:t> </a:t>
            </a:r>
            <a:r>
              <a:rPr lang="es-ES" i="1" dirty="0"/>
              <a:t>x</a:t>
            </a:r>
            <a:r>
              <a:rPr lang="es-ES" baseline="-25000" dirty="0"/>
              <a:t>1</a:t>
            </a:r>
            <a:r>
              <a:rPr lang="es-ES" dirty="0"/>
              <a:t> </a:t>
            </a:r>
            <a:r>
              <a:rPr lang="es-ES" dirty="0" smtClean="0"/>
              <a:t>= 3 </a:t>
            </a:r>
          </a:p>
          <a:p>
            <a:pPr lvl="1"/>
            <a:r>
              <a:rPr lang="es-ES" i="1" dirty="0" smtClean="0"/>
              <a:t>X</a:t>
            </a:r>
            <a:r>
              <a:rPr lang="es-ES" baseline="-25000" dirty="0" smtClean="0"/>
              <a:t>2</a:t>
            </a:r>
            <a:r>
              <a:rPr lang="es-ES" dirty="0" smtClean="0"/>
              <a:t> </a:t>
            </a:r>
            <a:r>
              <a:rPr lang="es-ES" dirty="0"/>
              <a:t>=</a:t>
            </a:r>
            <a:r>
              <a:rPr lang="es-ES" dirty="0" smtClean="0"/>
              <a:t> </a:t>
            </a:r>
            <a:r>
              <a:rPr lang="es-ES" dirty="0"/>
              <a:t>2 </a:t>
            </a:r>
            <a:r>
              <a:rPr lang="es-ES" dirty="0" smtClean="0"/>
              <a:t> </a:t>
            </a:r>
          </a:p>
          <a:p>
            <a:pPr lvl="1"/>
            <a:r>
              <a:rPr lang="es-ES" i="1" dirty="0" smtClean="0"/>
              <a:t>Z </a:t>
            </a:r>
            <a:r>
              <a:rPr lang="es-ES" dirty="0"/>
              <a:t>=</a:t>
            </a:r>
            <a:r>
              <a:rPr lang="es-ES" dirty="0" smtClean="0"/>
              <a:t> 23</a:t>
            </a:r>
          </a:p>
          <a:p>
            <a:r>
              <a:rPr lang="es-ES" dirty="0" smtClean="0"/>
              <a:t>La solución </a:t>
            </a:r>
            <a:r>
              <a:rPr lang="es-ES" dirty="0"/>
              <a:t>de PL2 satisface los </a:t>
            </a:r>
            <a:r>
              <a:rPr lang="es-ES" dirty="0" smtClean="0"/>
              <a:t>requerimientos </a:t>
            </a:r>
            <a:r>
              <a:rPr lang="es-ES" dirty="0"/>
              <a:t>enteros para </a:t>
            </a:r>
            <a:r>
              <a:rPr lang="es-ES" i="1" dirty="0"/>
              <a:t>x</a:t>
            </a:r>
            <a:r>
              <a:rPr lang="es-ES" baseline="-25000" dirty="0"/>
              <a:t>1</a:t>
            </a:r>
            <a:r>
              <a:rPr lang="es-ES" dirty="0"/>
              <a:t> y </a:t>
            </a:r>
            <a:r>
              <a:rPr lang="es-ES" i="1" dirty="0"/>
              <a:t>x</a:t>
            </a:r>
            <a:r>
              <a:rPr lang="es-ES" baseline="-25000" dirty="0"/>
              <a:t>2</a:t>
            </a:r>
            <a:r>
              <a:rPr lang="es-ES" dirty="0"/>
              <a:t>. </a:t>
            </a:r>
            <a:endParaRPr lang="es-ES" dirty="0" smtClean="0"/>
          </a:p>
          <a:p>
            <a:r>
              <a:rPr lang="es-ES" dirty="0" smtClean="0"/>
              <a:t>De ahí́ </a:t>
            </a:r>
            <a:r>
              <a:rPr lang="es-ES" dirty="0"/>
              <a:t>que se dice que PL2 debe ser </a:t>
            </a:r>
            <a:r>
              <a:rPr lang="es-ES" b="1" dirty="0"/>
              <a:t>sondeado a fondo</a:t>
            </a:r>
            <a:r>
              <a:rPr lang="es-ES" dirty="0"/>
              <a:t>, lo que significa que ya no puede dar una </a:t>
            </a:r>
            <a:r>
              <a:rPr lang="es-ES" dirty="0" smtClean="0"/>
              <a:t>solución </a:t>
            </a:r>
            <a:r>
              <a:rPr lang="es-ES" dirty="0"/>
              <a:t>de </a:t>
            </a:r>
            <a:r>
              <a:rPr lang="es-ES" dirty="0" smtClean="0"/>
              <a:t>programación </a:t>
            </a:r>
            <a:r>
              <a:rPr lang="es-ES" dirty="0"/>
              <a:t>lineal entera </a:t>
            </a:r>
            <a:r>
              <a:rPr lang="es-ES" i="1" dirty="0"/>
              <a:t>mejor </a:t>
            </a:r>
            <a:r>
              <a:rPr lang="es-ES" dirty="0"/>
              <a:t>y ya no se </a:t>
            </a:r>
            <a:r>
              <a:rPr lang="es-ES" dirty="0" smtClean="0"/>
              <a:t>requiere </a:t>
            </a:r>
            <a:r>
              <a:rPr lang="es-ES" dirty="0"/>
              <a:t>ninguna otra </a:t>
            </a:r>
            <a:r>
              <a:rPr lang="es-ES" dirty="0" smtClean="0"/>
              <a:t>ramificación </a:t>
            </a:r>
            <a:r>
              <a:rPr lang="es-ES" dirty="0"/>
              <a:t>que provenga del nodo 2. </a:t>
            </a:r>
          </a:p>
          <a:p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027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400" dirty="0"/>
              <a:t>Algoritmo de Ramificación y Acotamiento</a:t>
            </a:r>
            <a:br>
              <a:rPr lang="es-ES" sz="3400" dirty="0"/>
            </a:br>
            <a:r>
              <a:rPr lang="es-ES" sz="3400" dirty="0"/>
              <a:t>para un PLE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En este momento no podemos decir que la </a:t>
            </a:r>
            <a:r>
              <a:rPr lang="es-ES" dirty="0" err="1"/>
              <a:t>solución</a:t>
            </a:r>
            <a:r>
              <a:rPr lang="es-ES" dirty="0"/>
              <a:t> entera obtenida con PL2 sea </a:t>
            </a:r>
            <a:r>
              <a:rPr lang="es-ES" dirty="0" err="1"/>
              <a:t>óptima</a:t>
            </a:r>
            <a:r>
              <a:rPr lang="es-ES" dirty="0"/>
              <a:t> para el problema original, porque PL3 puede producir una mejor </a:t>
            </a:r>
            <a:r>
              <a:rPr lang="es-ES" dirty="0" err="1"/>
              <a:t>solución</a:t>
            </a:r>
            <a:r>
              <a:rPr lang="es-ES" dirty="0"/>
              <a:t> entera. </a:t>
            </a:r>
            <a:endParaRPr lang="es-ES" dirty="0" smtClean="0"/>
          </a:p>
          <a:p>
            <a:r>
              <a:rPr lang="es-ES" dirty="0" smtClean="0"/>
              <a:t>Todo </a:t>
            </a:r>
            <a:r>
              <a:rPr lang="es-ES" dirty="0"/>
              <a:t>lo que podemos decir es que </a:t>
            </a:r>
            <a:r>
              <a:rPr lang="es-ES" i="1" dirty="0"/>
              <a:t>z </a:t>
            </a:r>
            <a:r>
              <a:rPr lang="es-ES" dirty="0"/>
              <a:t>=</a:t>
            </a:r>
            <a:r>
              <a:rPr lang="es-ES" dirty="0" smtClean="0"/>
              <a:t> </a:t>
            </a:r>
            <a:r>
              <a:rPr lang="es-ES" dirty="0"/>
              <a:t>23 es una </a:t>
            </a:r>
            <a:r>
              <a:rPr lang="es-ES" b="1" dirty="0"/>
              <a:t>cota inferior </a:t>
            </a:r>
            <a:r>
              <a:rPr lang="es-ES" dirty="0"/>
              <a:t>del valor objetivo </a:t>
            </a:r>
            <a:r>
              <a:rPr lang="es-ES" dirty="0" smtClean="0"/>
              <a:t>óptimo. </a:t>
            </a:r>
            <a:endParaRPr lang="es-ES" dirty="0"/>
          </a:p>
          <a:p>
            <a:r>
              <a:rPr lang="es-ES" dirty="0" smtClean="0"/>
              <a:t>Resolviendo el PL3 (agregando la restricción </a:t>
            </a:r>
            <a:r>
              <a:rPr lang="es-ES" i="1" dirty="0" smtClean="0"/>
              <a:t>x</a:t>
            </a:r>
            <a:r>
              <a:rPr lang="es-ES" baseline="-25000" dirty="0" smtClean="0"/>
              <a:t>1</a:t>
            </a:r>
            <a:r>
              <a:rPr lang="es-ES" dirty="0" smtClean="0"/>
              <a:t> </a:t>
            </a:r>
            <a:r>
              <a:rPr lang="es-ES" dirty="0"/>
              <a:t>≥ 4</a:t>
            </a:r>
            <a:r>
              <a:rPr lang="es-ES" dirty="0" smtClean="0"/>
              <a:t>) se obtiene la siguiente solución:</a:t>
            </a:r>
          </a:p>
          <a:p>
            <a:pPr lvl="1"/>
            <a:r>
              <a:rPr lang="es-ES" i="1" dirty="0" smtClean="0"/>
              <a:t>X</a:t>
            </a:r>
            <a:r>
              <a:rPr lang="es-ES" baseline="-25000" dirty="0" smtClean="0"/>
              <a:t>1</a:t>
            </a:r>
            <a:r>
              <a:rPr lang="es-ES" dirty="0" smtClean="0"/>
              <a:t> = 4</a:t>
            </a:r>
          </a:p>
          <a:p>
            <a:pPr lvl="1"/>
            <a:r>
              <a:rPr lang="es-ES" i="1" dirty="0" smtClean="0"/>
              <a:t>X</a:t>
            </a:r>
            <a:r>
              <a:rPr lang="es-ES" baseline="-25000" dirty="0" smtClean="0"/>
              <a:t>2</a:t>
            </a:r>
            <a:r>
              <a:rPr lang="es-ES" dirty="0" smtClean="0"/>
              <a:t> = 0.83</a:t>
            </a:r>
          </a:p>
          <a:p>
            <a:pPr lvl="1"/>
            <a:r>
              <a:rPr lang="es-ES" i="1" dirty="0" smtClean="0"/>
              <a:t>Z = </a:t>
            </a:r>
            <a:r>
              <a:rPr lang="es-ES" dirty="0" smtClean="0"/>
              <a:t>23.33 </a:t>
            </a:r>
            <a:endParaRPr lang="es-ES" dirty="0"/>
          </a:p>
          <a:p>
            <a:pPr lvl="1"/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514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400" dirty="0"/>
              <a:t>Algoritmo de Ramificación y Acotamiento</a:t>
            </a:r>
            <a:br>
              <a:rPr lang="es-ES" sz="3400" dirty="0"/>
            </a:br>
            <a:r>
              <a:rPr lang="es-ES" sz="3400" dirty="0"/>
              <a:t>para un PLE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4862" y="1905337"/>
            <a:ext cx="5959475" cy="3786019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208055" y="2048212"/>
            <a:ext cx="3617820" cy="3919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defTabSz="914400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Debido al óptimo z = 23.75 en el PL1 y a que sucede que todos los coeficientes de la función objetivo son enteros, es imposible que PL3 pueda producir una mejor solución entera (con z = 23). En consecuencia, desechamos PL3 y concluimos que fue sondeado a fondo</a:t>
            </a:r>
            <a:r>
              <a:rPr lang="es-E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228600" indent="-228600" defTabSz="914400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</a:pPr>
            <a:r>
              <a:rPr lang="es-E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Por tanto el PL2 contiene la solución optima para el PLE</a:t>
            </a: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s-ES" sz="1600" dirty="0"/>
          </a:p>
        </p:txBody>
      </p:sp>
      <p:cxnSp>
        <p:nvCxnSpPr>
          <p:cNvPr id="7" name="Conector recto de flecha 6"/>
          <p:cNvCxnSpPr/>
          <p:nvPr/>
        </p:nvCxnSpPr>
        <p:spPr>
          <a:xfrm flipH="1">
            <a:off x="4159250" y="3286125"/>
            <a:ext cx="1174751" cy="1381125"/>
          </a:xfrm>
          <a:prstGeom prst="straightConnector1">
            <a:avLst/>
          </a:prstGeom>
          <a:ln>
            <a:solidFill>
              <a:srgbClr val="629DD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6175375" y="5078571"/>
            <a:ext cx="317500" cy="0"/>
          </a:xfrm>
          <a:prstGeom prst="straightConnector1">
            <a:avLst/>
          </a:prstGeom>
          <a:ln>
            <a:solidFill>
              <a:srgbClr val="629DD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2248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4294967295"/>
          </p:nvPr>
        </p:nvSpPr>
        <p:spPr>
          <a:xfrm>
            <a:off x="344580" y="244475"/>
            <a:ext cx="3322543" cy="9239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3000" dirty="0">
                <a:solidFill>
                  <a:srgbClr val="4A8EF2"/>
                </a:solidFill>
              </a:rPr>
              <a:t>¿</a:t>
            </a:r>
            <a:r>
              <a:rPr lang="es-ES" sz="3000" dirty="0" smtClean="0">
                <a:solidFill>
                  <a:srgbClr val="4A8EF2"/>
                </a:solidFill>
              </a:rPr>
              <a:t>Que hubiera pasado si en PL1 se hubiera tomado </a:t>
            </a:r>
            <a:r>
              <a:rPr lang="es-ES" sz="3000" dirty="0" smtClean="0">
                <a:solidFill>
                  <a:srgbClr val="4A8EF2"/>
                </a:solidFill>
              </a:rPr>
              <a:t>x</a:t>
            </a:r>
            <a:r>
              <a:rPr lang="es-ES" sz="3000" baseline="-25000" dirty="0">
                <a:solidFill>
                  <a:srgbClr val="4A8EF2"/>
                </a:solidFill>
              </a:rPr>
              <a:t>2</a:t>
            </a:r>
            <a:r>
              <a:rPr lang="es-ES" sz="3000" dirty="0" smtClean="0">
                <a:solidFill>
                  <a:srgbClr val="4A8EF2"/>
                </a:solidFill>
              </a:rPr>
              <a:t> </a:t>
            </a:r>
            <a:r>
              <a:rPr lang="es-ES" sz="3000" dirty="0" smtClean="0">
                <a:solidFill>
                  <a:srgbClr val="4A8EF2"/>
                </a:solidFill>
              </a:rPr>
              <a:t>como variable de ramificación?</a:t>
            </a:r>
            <a:endParaRPr lang="es-ES" sz="3000" dirty="0">
              <a:solidFill>
                <a:srgbClr val="4A8EF2"/>
              </a:solidFill>
            </a:endParaRPr>
          </a:p>
        </p:txBody>
      </p:sp>
      <p:grpSp>
        <p:nvGrpSpPr>
          <p:cNvPr id="19" name="Agrupar 18"/>
          <p:cNvGrpSpPr/>
          <p:nvPr/>
        </p:nvGrpSpPr>
        <p:grpSpPr>
          <a:xfrm>
            <a:off x="2793999" y="371475"/>
            <a:ext cx="6179332" cy="6052110"/>
            <a:chOff x="2793999" y="371475"/>
            <a:chExt cx="6179332" cy="6052110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93999" y="371475"/>
              <a:ext cx="6179332" cy="6052110"/>
            </a:xfrm>
            <a:prstGeom prst="rect">
              <a:avLst/>
            </a:prstGeom>
          </p:spPr>
        </p:pic>
        <p:cxnSp>
          <p:nvCxnSpPr>
            <p:cNvPr id="7" name="Conector recto de flecha 6"/>
            <p:cNvCxnSpPr/>
            <p:nvPr/>
          </p:nvCxnSpPr>
          <p:spPr>
            <a:xfrm>
              <a:off x="6635750" y="1476375"/>
              <a:ext cx="571500" cy="857250"/>
            </a:xfrm>
            <a:prstGeom prst="straightConnector1">
              <a:avLst/>
            </a:prstGeom>
            <a:ln>
              <a:solidFill>
                <a:srgbClr val="629DD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de flecha 8"/>
            <p:cNvCxnSpPr/>
            <p:nvPr/>
          </p:nvCxnSpPr>
          <p:spPr>
            <a:xfrm>
              <a:off x="7724775" y="2978150"/>
              <a:ext cx="571500" cy="857250"/>
            </a:xfrm>
            <a:prstGeom prst="straightConnector1">
              <a:avLst/>
            </a:prstGeom>
            <a:ln>
              <a:solidFill>
                <a:srgbClr val="629DD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de flecha 9"/>
            <p:cNvCxnSpPr/>
            <p:nvPr/>
          </p:nvCxnSpPr>
          <p:spPr>
            <a:xfrm flipH="1">
              <a:off x="6461126" y="4302125"/>
              <a:ext cx="587374" cy="0"/>
            </a:xfrm>
            <a:prstGeom prst="straightConnector1">
              <a:avLst/>
            </a:prstGeom>
            <a:ln>
              <a:solidFill>
                <a:srgbClr val="629DD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de flecha 12"/>
            <p:cNvCxnSpPr/>
            <p:nvPr/>
          </p:nvCxnSpPr>
          <p:spPr>
            <a:xfrm>
              <a:off x="6477000" y="4518025"/>
              <a:ext cx="857250" cy="857250"/>
            </a:xfrm>
            <a:prstGeom prst="straightConnector1">
              <a:avLst/>
            </a:prstGeom>
            <a:ln>
              <a:solidFill>
                <a:srgbClr val="629DD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de flecha 14"/>
            <p:cNvCxnSpPr/>
            <p:nvPr/>
          </p:nvCxnSpPr>
          <p:spPr>
            <a:xfrm flipH="1">
              <a:off x="5232401" y="5867400"/>
              <a:ext cx="587374" cy="0"/>
            </a:xfrm>
            <a:prstGeom prst="straightConnector1">
              <a:avLst/>
            </a:prstGeom>
            <a:ln>
              <a:solidFill>
                <a:srgbClr val="629DD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de flecha 15"/>
            <p:cNvCxnSpPr/>
            <p:nvPr/>
          </p:nvCxnSpPr>
          <p:spPr>
            <a:xfrm flipV="1">
              <a:off x="3817935" y="3267075"/>
              <a:ext cx="0" cy="2108200"/>
            </a:xfrm>
            <a:prstGeom prst="straightConnector1">
              <a:avLst/>
            </a:prstGeom>
            <a:ln>
              <a:solidFill>
                <a:srgbClr val="629DD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ángulo 19"/>
          <p:cNvSpPr/>
          <p:nvPr/>
        </p:nvSpPr>
        <p:spPr>
          <a:xfrm>
            <a:off x="344579" y="2854324"/>
            <a:ext cx="2608171" cy="3919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defTabSz="914400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</a:pPr>
            <a:r>
              <a:rPr lang="es-E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Observe que el camino para llegar a la solución optima es mas largo.</a:t>
            </a:r>
          </a:p>
          <a:p>
            <a:pPr marL="228600" indent="-228600" defTabSz="914400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</a:pPr>
            <a:r>
              <a:rPr lang="es-E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Esta es una de las falencias de los algoritmos de programación entera, ya que su eficiencia depende de las decisiones que se tomen.</a:t>
            </a:r>
          </a:p>
          <a:p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89070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4" y="704850"/>
            <a:ext cx="7943851" cy="584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984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Ejemplos</a:t>
            </a:r>
            <a:endParaRPr lang="es-ES" dirty="0"/>
          </a:p>
        </p:txBody>
      </p:sp>
      <p:sp>
        <p:nvSpPr>
          <p:cNvPr id="9" name="Marcador de contenido 8"/>
          <p:cNvSpPr>
            <a:spLocks noGrp="1"/>
          </p:cNvSpPr>
          <p:nvPr>
            <p:ph idx="1"/>
          </p:nvPr>
        </p:nvSpPr>
        <p:spPr>
          <a:xfrm>
            <a:off x="498474" y="1254126"/>
            <a:ext cx="7556313" cy="1127124"/>
          </a:xfrm>
        </p:spPr>
        <p:txBody>
          <a:bodyPr/>
          <a:lstStyle/>
          <a:p>
            <a:r>
              <a:rPr lang="es-ES" dirty="0" smtClean="0"/>
              <a:t>Desarrolle el árbol de ramificación y acotamiento para cada uno de los siguientes problemas</a:t>
            </a:r>
            <a:r>
              <a:rPr lang="es-ES" dirty="0"/>
              <a:t>. Por comodidad, seleccione siempre x</a:t>
            </a:r>
            <a:r>
              <a:rPr lang="es-ES" baseline="-25000" dirty="0"/>
              <a:t>1</a:t>
            </a:r>
            <a:r>
              <a:rPr lang="es-ES" dirty="0"/>
              <a:t> como la variable de </a:t>
            </a:r>
            <a:r>
              <a:rPr lang="es-ES" dirty="0" smtClean="0"/>
              <a:t>ramificación </a:t>
            </a:r>
            <a:r>
              <a:rPr lang="es-ES" dirty="0"/>
              <a:t>en el nodo 0.</a:t>
            </a:r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grpSp>
        <p:nvGrpSpPr>
          <p:cNvPr id="12" name="Agrupar 11"/>
          <p:cNvGrpSpPr/>
          <p:nvPr/>
        </p:nvGrpSpPr>
        <p:grpSpPr>
          <a:xfrm>
            <a:off x="920749" y="3188816"/>
            <a:ext cx="2714626" cy="2168525"/>
            <a:chOff x="1638300" y="2943225"/>
            <a:chExt cx="1435100" cy="952500"/>
          </a:xfrm>
        </p:grpSpPr>
        <p:pic>
          <p:nvPicPr>
            <p:cNvPr id="10" name="Imagen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8300" y="3298825"/>
              <a:ext cx="1168400" cy="596900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38300" y="2943225"/>
              <a:ext cx="1435100" cy="355600"/>
            </a:xfrm>
            <a:prstGeom prst="rect">
              <a:avLst/>
            </a:prstGeom>
          </p:spPr>
        </p:pic>
      </p:grpSp>
      <p:grpSp>
        <p:nvGrpSpPr>
          <p:cNvPr id="15" name="Agrupar 14"/>
          <p:cNvGrpSpPr/>
          <p:nvPr/>
        </p:nvGrpSpPr>
        <p:grpSpPr>
          <a:xfrm>
            <a:off x="4905374" y="3188816"/>
            <a:ext cx="2841625" cy="2041526"/>
            <a:chOff x="5762625" y="3733799"/>
            <a:chExt cx="1409700" cy="901700"/>
          </a:xfrm>
        </p:grpSpPr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18225" y="4038599"/>
              <a:ext cx="1054100" cy="596900"/>
            </a:xfrm>
            <a:prstGeom prst="rect">
              <a:avLst/>
            </a:prstGeom>
          </p:spPr>
        </p:pic>
        <p:pic>
          <p:nvPicPr>
            <p:cNvPr id="14" name="Imagen 1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62625" y="3733799"/>
              <a:ext cx="1409700" cy="304800"/>
            </a:xfrm>
            <a:prstGeom prst="rect">
              <a:avLst/>
            </a:prstGeom>
          </p:spPr>
        </p:pic>
      </p:grpSp>
      <p:sp>
        <p:nvSpPr>
          <p:cNvPr id="16" name="CuadroTexto 15"/>
          <p:cNvSpPr txBox="1"/>
          <p:nvPr/>
        </p:nvSpPr>
        <p:spPr>
          <a:xfrm>
            <a:off x="920749" y="2635250"/>
            <a:ext cx="271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i="1" dirty="0" smtClean="0">
                <a:solidFill>
                  <a:srgbClr val="4A8EF2"/>
                </a:solidFill>
              </a:rPr>
              <a:t>Ejercicio 1</a:t>
            </a:r>
            <a:endParaRPr lang="es-ES" b="1" i="1" dirty="0">
              <a:solidFill>
                <a:srgbClr val="4A8EF2"/>
              </a:solidFill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4905374" y="2635250"/>
            <a:ext cx="271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i="1" dirty="0" smtClean="0">
                <a:solidFill>
                  <a:srgbClr val="4A8EF2"/>
                </a:solidFill>
              </a:rPr>
              <a:t>Ejercicio 2</a:t>
            </a:r>
            <a:endParaRPr lang="es-ES" b="1" i="1" dirty="0">
              <a:solidFill>
                <a:srgbClr val="4A8EF2"/>
              </a:solidFill>
            </a:endParaRPr>
          </a:p>
        </p:txBody>
      </p:sp>
      <p:cxnSp>
        <p:nvCxnSpPr>
          <p:cNvPr id="19" name="Conector recto 18"/>
          <p:cNvCxnSpPr/>
          <p:nvPr/>
        </p:nvCxnSpPr>
        <p:spPr>
          <a:xfrm>
            <a:off x="4175125" y="2635250"/>
            <a:ext cx="0" cy="3111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43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Enfoque de Solución Para Modelos de Programación Lineal Entera (PLE)</a:t>
            </a:r>
            <a:endParaRPr lang="es-ES" dirty="0"/>
          </a:p>
        </p:txBody>
      </p:sp>
      <p:sp>
        <p:nvSpPr>
          <p:cNvPr id="8" name="Marcador de contenido 7"/>
          <p:cNvSpPr>
            <a:spLocks noGrp="1"/>
          </p:cNvSpPr>
          <p:nvPr>
            <p:ph idx="1"/>
          </p:nvPr>
        </p:nvSpPr>
        <p:spPr>
          <a:xfrm>
            <a:off x="498474" y="1981200"/>
            <a:ext cx="3708401" cy="4144963"/>
          </a:xfrm>
        </p:spPr>
        <p:txBody>
          <a:bodyPr>
            <a:normAutofit lnSpcReduction="10000"/>
          </a:bodyPr>
          <a:lstStyle/>
          <a:p>
            <a:r>
              <a:rPr lang="es-ES" sz="1800" dirty="0"/>
              <a:t>Puede parecer que la </a:t>
            </a:r>
            <a:r>
              <a:rPr lang="es-ES" sz="1800" dirty="0" smtClean="0"/>
              <a:t>solución </a:t>
            </a:r>
            <a:r>
              <a:rPr lang="es-ES" sz="1800" dirty="0"/>
              <a:t>de problemas de </a:t>
            </a:r>
            <a:r>
              <a:rPr lang="es-ES" sz="1800" dirty="0" smtClean="0"/>
              <a:t>PLE </a:t>
            </a:r>
            <a:r>
              <a:rPr lang="es-ES" sz="1800" dirty="0"/>
              <a:t>es </a:t>
            </a:r>
            <a:r>
              <a:rPr lang="es-ES" sz="1800" dirty="0" smtClean="0"/>
              <a:t>sencilla.</a:t>
            </a:r>
          </a:p>
          <a:p>
            <a:r>
              <a:rPr lang="es-ES" sz="1800" dirty="0" smtClean="0"/>
              <a:t>Después </a:t>
            </a:r>
            <a:r>
              <a:rPr lang="es-ES" sz="1800" dirty="0"/>
              <a:t>de todo, los problemas de </a:t>
            </a:r>
            <a:r>
              <a:rPr lang="es-ES" sz="1800" i="1" dirty="0" smtClean="0"/>
              <a:t>programación </a:t>
            </a:r>
            <a:r>
              <a:rPr lang="es-ES" sz="1800" i="1" dirty="0"/>
              <a:t>lineal </a:t>
            </a:r>
            <a:r>
              <a:rPr lang="es-ES" sz="1800" dirty="0"/>
              <a:t>se pueden resolver en forma eficiente, y la </a:t>
            </a:r>
            <a:r>
              <a:rPr lang="es-ES" sz="1800" dirty="0" smtClean="0"/>
              <a:t>única </a:t>
            </a:r>
            <a:r>
              <a:rPr lang="es-ES" sz="1800" dirty="0"/>
              <a:t>diferencia es que la </a:t>
            </a:r>
            <a:r>
              <a:rPr lang="es-ES" sz="1800" dirty="0" smtClean="0"/>
              <a:t>PLE </a:t>
            </a:r>
            <a:r>
              <a:rPr lang="es-ES" sz="1800" dirty="0"/>
              <a:t>tiene muchas menos soluciones que considerar. </a:t>
            </a:r>
            <a:endParaRPr lang="es-ES" sz="1800" dirty="0" smtClean="0"/>
          </a:p>
          <a:p>
            <a:r>
              <a:rPr lang="es-ES" sz="1800" dirty="0"/>
              <a:t>En realidad, se garantiza que los problemas de </a:t>
            </a:r>
            <a:r>
              <a:rPr lang="es-ES" sz="1800" dirty="0" smtClean="0"/>
              <a:t>PLE </a:t>
            </a:r>
            <a:r>
              <a:rPr lang="es-ES" sz="1800" i="1" dirty="0"/>
              <a:t>pura </a:t>
            </a:r>
            <a:r>
              <a:rPr lang="es-ES" sz="1800" dirty="0"/>
              <a:t>con </a:t>
            </a:r>
            <a:r>
              <a:rPr lang="es-ES" sz="1800" dirty="0" smtClean="0"/>
              <a:t>región </a:t>
            </a:r>
            <a:r>
              <a:rPr lang="es-ES" sz="1800" dirty="0"/>
              <a:t>factible acotada tengan </a:t>
            </a:r>
            <a:r>
              <a:rPr lang="es-ES" sz="1800" dirty="0" err="1"/>
              <a:t>sólo</a:t>
            </a:r>
            <a:r>
              <a:rPr lang="es-ES" sz="1800" dirty="0"/>
              <a:t> un </a:t>
            </a:r>
            <a:r>
              <a:rPr lang="es-ES" sz="1800" dirty="0" smtClean="0"/>
              <a:t>número </a:t>
            </a:r>
            <a:r>
              <a:rPr lang="es-ES" sz="1800" i="1" dirty="0"/>
              <a:t>finito </a:t>
            </a:r>
            <a:r>
              <a:rPr lang="es-ES" sz="1800" dirty="0"/>
              <a:t>de soluciones factibles. </a:t>
            </a:r>
            <a:endParaRPr lang="es-ES" sz="1800" dirty="0" smtClean="0"/>
          </a:p>
          <a:p>
            <a:endParaRPr lang="es-ES" sz="1800" dirty="0"/>
          </a:p>
          <a:p>
            <a:endParaRPr lang="es-ES" sz="18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9611" y="2226890"/>
            <a:ext cx="4274504" cy="354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96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4445000" y="1952625"/>
            <a:ext cx="4349750" cy="43957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Enfoque de Solución Para Modelos de Programación Lineal Entera (PLE)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7975" y="2124075"/>
            <a:ext cx="3946525" cy="414496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s-ES" sz="1800" dirty="0"/>
              <a:t>Aunque en un principio pueda parecer que los problemas lineales </a:t>
            </a:r>
            <a:r>
              <a:rPr lang="es-ES" sz="1800" dirty="0" smtClean="0"/>
              <a:t>enteros  son </a:t>
            </a:r>
            <a:r>
              <a:rPr lang="es-ES" sz="1800" dirty="0"/>
              <a:t>más fáciles de resolver que los continuos, dado que el número de </a:t>
            </a:r>
            <a:r>
              <a:rPr lang="es-ES" sz="1800" dirty="0" smtClean="0"/>
              <a:t>soluciones </a:t>
            </a:r>
            <a:r>
              <a:rPr lang="es-ES" sz="1800" dirty="0"/>
              <a:t>factibles a analizar, cuando el conjunto de oportunidades está </a:t>
            </a:r>
            <a:r>
              <a:rPr lang="es-ES" sz="1800" dirty="0" smtClean="0"/>
              <a:t>acotado</a:t>
            </a:r>
            <a:r>
              <a:rPr lang="es-ES" sz="1800" dirty="0"/>
              <a:t>, es finito, éste número suele ser lo suficientemente grande (en </a:t>
            </a:r>
            <a:r>
              <a:rPr lang="es-ES" sz="1800" dirty="0" smtClean="0"/>
              <a:t>un problema </a:t>
            </a:r>
            <a:r>
              <a:rPr lang="es-ES" sz="1800" dirty="0"/>
              <a:t>binario con n variables el número de soluciones factibles a </a:t>
            </a:r>
            <a:r>
              <a:rPr lang="es-ES" sz="1800" dirty="0" smtClean="0"/>
              <a:t>estudiar </a:t>
            </a:r>
            <a:r>
              <a:rPr lang="es-ES" sz="1800" dirty="0"/>
              <a:t>es </a:t>
            </a:r>
            <a:r>
              <a:rPr lang="es-ES" sz="1800" dirty="0" smtClean="0"/>
              <a:t>2</a:t>
            </a:r>
            <a:r>
              <a:rPr lang="es-ES" sz="1800" baseline="30000" dirty="0" smtClean="0"/>
              <a:t>n</a:t>
            </a:r>
            <a:r>
              <a:rPr lang="es-ES" sz="1800" dirty="0" smtClean="0"/>
              <a:t>) </a:t>
            </a:r>
            <a:r>
              <a:rPr lang="es-ES" sz="1800" dirty="0"/>
              <a:t>como para que resulte imposible su comparación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449" y="2657475"/>
            <a:ext cx="3721493" cy="34544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4445000" y="2217181"/>
            <a:ext cx="1666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/>
              <a:t># de Variables</a:t>
            </a:r>
            <a:endParaRPr lang="es-ES" sz="1400" dirty="0"/>
          </a:p>
        </p:txBody>
      </p:sp>
      <p:sp>
        <p:nvSpPr>
          <p:cNvPr id="7" name="CuadroTexto 6"/>
          <p:cNvSpPr txBox="1"/>
          <p:nvPr/>
        </p:nvSpPr>
        <p:spPr>
          <a:xfrm>
            <a:off x="6111875" y="2203450"/>
            <a:ext cx="19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/>
              <a:t># de Soluciones</a:t>
            </a:r>
            <a:endParaRPr lang="es-ES" sz="1400" dirty="0"/>
          </a:p>
        </p:txBody>
      </p:sp>
      <p:sp>
        <p:nvSpPr>
          <p:cNvPr id="8" name="CuadroTexto 7"/>
          <p:cNvSpPr txBox="1"/>
          <p:nvPr/>
        </p:nvSpPr>
        <p:spPr>
          <a:xfrm>
            <a:off x="7631504" y="2203450"/>
            <a:ext cx="16668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/>
              <a:t>Incremento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20356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Enfoque de Solución Para Modelos de Programación Lineal Entera (PLE)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7349" y="3000375"/>
            <a:ext cx="4359276" cy="1400175"/>
          </a:xfrm>
        </p:spPr>
        <p:txBody>
          <a:bodyPr>
            <a:noAutofit/>
          </a:bodyPr>
          <a:lstStyle/>
          <a:p>
            <a:r>
              <a:rPr lang="es-ES" i="1" dirty="0" smtClean="0">
                <a:solidFill>
                  <a:schemeClr val="bg2">
                    <a:lumMod val="75000"/>
                  </a:schemeClr>
                </a:solidFill>
              </a:rPr>
              <a:t>¿Es posible redondear la solución optima de un PL para obtener la de un PLE?</a:t>
            </a:r>
          </a:p>
          <a:p>
            <a:r>
              <a:rPr lang="es-ES" dirty="0" smtClean="0"/>
              <a:t>Las soluciones redondeadas de los modelo de programación lineal, no garantizan una solución optima y factible.</a:t>
            </a:r>
          </a:p>
          <a:p>
            <a:pPr lvl="1"/>
            <a:endParaRPr lang="es-ES" sz="200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499" y="2044699"/>
            <a:ext cx="4312107" cy="366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0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Algoritmos De Programación Entera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98474" y="1238250"/>
            <a:ext cx="7556313" cy="488791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ES" dirty="0"/>
              <a:t>Los algoritmos de PLE se basan en la </a:t>
            </a:r>
            <a:r>
              <a:rPr lang="es-ES" dirty="0" smtClean="0"/>
              <a:t>explotación </a:t>
            </a:r>
            <a:r>
              <a:rPr lang="es-ES" dirty="0"/>
              <a:t>del tremendo </a:t>
            </a:r>
            <a:r>
              <a:rPr lang="es-ES" dirty="0" smtClean="0"/>
              <a:t>éxito </a:t>
            </a:r>
            <a:r>
              <a:rPr lang="es-ES" dirty="0"/>
              <a:t>computacional de la PL. La estrategia de estos algoritmos implica tres pasos. </a:t>
            </a:r>
          </a:p>
          <a:p>
            <a:pPr algn="just"/>
            <a:r>
              <a:rPr lang="es-ES" b="1" dirty="0"/>
              <a:t>Paso 1. </a:t>
            </a:r>
            <a:r>
              <a:rPr lang="es-ES" i="1" dirty="0" smtClean="0"/>
              <a:t>Se relaja el</a:t>
            </a:r>
            <a:r>
              <a:rPr lang="es-ES" dirty="0" smtClean="0"/>
              <a:t> </a:t>
            </a:r>
            <a:r>
              <a:rPr lang="es-ES" dirty="0"/>
              <a:t>PLE al eliminar la </a:t>
            </a:r>
            <a:r>
              <a:rPr lang="es-ES" dirty="0" smtClean="0"/>
              <a:t>restricción </a:t>
            </a:r>
            <a:r>
              <a:rPr lang="es-ES" dirty="0"/>
              <a:t>entera en todas las variables enteras y reemplazar cualquier variable binaria </a:t>
            </a:r>
            <a:r>
              <a:rPr lang="es-ES" i="1" dirty="0"/>
              <a:t>y </a:t>
            </a:r>
            <a:r>
              <a:rPr lang="es-ES" dirty="0"/>
              <a:t>con el </a:t>
            </a:r>
            <a:r>
              <a:rPr lang="es-ES" dirty="0" smtClean="0"/>
              <a:t>intervalo </a:t>
            </a:r>
            <a:r>
              <a:rPr lang="es-ES" dirty="0"/>
              <a:t>continuo 0 </a:t>
            </a:r>
            <a:r>
              <a:rPr lang="es-ES" dirty="0" smtClean="0"/>
              <a:t>≤ </a:t>
            </a:r>
            <a:r>
              <a:rPr lang="es-ES" i="1" dirty="0"/>
              <a:t>y </a:t>
            </a:r>
            <a:r>
              <a:rPr lang="es-ES" i="1" dirty="0" smtClean="0"/>
              <a:t>≤ </a:t>
            </a:r>
            <a:r>
              <a:rPr lang="es-ES" dirty="0" smtClean="0"/>
              <a:t>1</a:t>
            </a:r>
            <a:r>
              <a:rPr lang="es-ES" dirty="0"/>
              <a:t>. El resultado </a:t>
            </a:r>
            <a:r>
              <a:rPr lang="es-ES" dirty="0" smtClean="0"/>
              <a:t>de la relación es </a:t>
            </a:r>
            <a:r>
              <a:rPr lang="es-ES" dirty="0"/>
              <a:t>una </a:t>
            </a:r>
            <a:r>
              <a:rPr lang="es-ES" dirty="0" smtClean="0"/>
              <a:t>programación </a:t>
            </a:r>
            <a:r>
              <a:rPr lang="es-ES" dirty="0"/>
              <a:t>lineal. </a:t>
            </a:r>
          </a:p>
          <a:p>
            <a:pPr algn="just"/>
            <a:r>
              <a:rPr lang="es-ES" b="1" dirty="0"/>
              <a:t>Paso 2. </a:t>
            </a:r>
            <a:r>
              <a:rPr lang="es-ES" dirty="0"/>
              <a:t>Resuelva la PL, e identifique su </a:t>
            </a:r>
            <a:r>
              <a:rPr lang="es-ES" dirty="0" smtClean="0"/>
              <a:t>óptimo </a:t>
            </a:r>
            <a:r>
              <a:rPr lang="es-ES" dirty="0"/>
              <a:t>continuo. </a:t>
            </a:r>
            <a:endParaRPr lang="es-ES" b="1" dirty="0" smtClean="0"/>
          </a:p>
          <a:p>
            <a:pPr algn="just"/>
            <a:r>
              <a:rPr lang="es-ES" b="1" dirty="0" smtClean="0"/>
              <a:t>Paso </a:t>
            </a:r>
            <a:r>
              <a:rPr lang="es-ES" b="1" dirty="0"/>
              <a:t>3. </a:t>
            </a:r>
            <a:r>
              <a:rPr lang="es-ES" dirty="0" smtClean="0"/>
              <a:t> Comenzando </a:t>
            </a:r>
            <a:r>
              <a:rPr lang="es-ES" dirty="0"/>
              <a:t>desde el punto </a:t>
            </a:r>
            <a:r>
              <a:rPr lang="es-ES" dirty="0" smtClean="0"/>
              <a:t>óptimo </a:t>
            </a:r>
            <a:r>
              <a:rPr lang="es-ES" dirty="0"/>
              <a:t>continuo, agregue restricciones especiales que modifiquen iterativamente el espacio de soluciones de PL de modo que </a:t>
            </a:r>
            <a:r>
              <a:rPr lang="es-ES" dirty="0" smtClean="0"/>
              <a:t>finalmente </a:t>
            </a:r>
            <a:r>
              <a:rPr lang="es-ES" dirty="0"/>
              <a:t>dé un punto extremo </a:t>
            </a:r>
            <a:r>
              <a:rPr lang="es-ES" dirty="0" smtClean="0"/>
              <a:t>óptimo </a:t>
            </a:r>
            <a:r>
              <a:rPr lang="es-ES" dirty="0"/>
              <a:t>que satisfaga los requerimientos enteros. </a:t>
            </a:r>
          </a:p>
          <a:p>
            <a:pPr algn="just"/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287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400" dirty="0" smtClean="0"/>
              <a:t>Algoritmo de Ramificación y Acotamiento</a:t>
            </a:r>
            <a:br>
              <a:rPr lang="es-ES" sz="3400" dirty="0" smtClean="0"/>
            </a:br>
            <a:r>
              <a:rPr lang="es-ES" sz="3400" dirty="0" smtClean="0"/>
              <a:t>(</a:t>
            </a:r>
            <a:r>
              <a:rPr lang="es-ES" sz="3400" dirty="0" err="1" smtClean="0"/>
              <a:t>Branch</a:t>
            </a:r>
            <a:r>
              <a:rPr lang="es-ES" sz="3400" dirty="0" smtClean="0"/>
              <a:t> &amp; </a:t>
            </a:r>
            <a:r>
              <a:rPr lang="es-ES" sz="3400" dirty="0" err="1" smtClean="0"/>
              <a:t>Bound</a:t>
            </a:r>
            <a:r>
              <a:rPr lang="es-ES" sz="3400" dirty="0" smtClean="0"/>
              <a:t>)</a:t>
            </a:r>
            <a:endParaRPr lang="es-ES" sz="34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98474" y="1981200"/>
            <a:ext cx="7439026" cy="4144963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s-ES" dirty="0"/>
              <a:t>La idea </a:t>
            </a:r>
            <a:r>
              <a:rPr lang="es-ES" dirty="0" smtClean="0"/>
              <a:t>básica </a:t>
            </a:r>
            <a:r>
              <a:rPr lang="es-ES" dirty="0"/>
              <a:t>en la que se apoya la </a:t>
            </a:r>
            <a:r>
              <a:rPr lang="es-ES" dirty="0" smtClean="0"/>
              <a:t>técnica </a:t>
            </a:r>
            <a:r>
              <a:rPr lang="es-ES" dirty="0"/>
              <a:t>de </a:t>
            </a:r>
            <a:r>
              <a:rPr lang="es-ES" dirty="0" smtClean="0"/>
              <a:t>ramificación </a:t>
            </a:r>
            <a:r>
              <a:rPr lang="es-ES" dirty="0"/>
              <a:t>y acotamiento es </a:t>
            </a:r>
            <a:r>
              <a:rPr lang="es-ES" dirty="0" smtClean="0"/>
              <a:t>“</a:t>
            </a:r>
            <a:r>
              <a:rPr lang="es-ES" i="1" dirty="0" smtClean="0"/>
              <a:t>divide </a:t>
            </a:r>
            <a:r>
              <a:rPr lang="es-ES" i="1" dirty="0"/>
              <a:t>y </a:t>
            </a:r>
            <a:r>
              <a:rPr lang="es-ES" i="1" dirty="0" smtClean="0"/>
              <a:t>conquistarás”</a:t>
            </a:r>
            <a:r>
              <a:rPr lang="es-ES" dirty="0" smtClean="0"/>
              <a:t>. </a:t>
            </a:r>
          </a:p>
          <a:p>
            <a:pPr algn="just"/>
            <a:r>
              <a:rPr lang="es-ES" dirty="0" smtClean="0"/>
              <a:t>Como </a:t>
            </a:r>
            <a:r>
              <a:rPr lang="es-ES" dirty="0"/>
              <a:t>es demasiado complicado resolver en forma directa el problema original “grande”, se divide en </a:t>
            </a:r>
            <a:r>
              <a:rPr lang="es-ES" dirty="0" err="1"/>
              <a:t>subproblemas</a:t>
            </a:r>
            <a:r>
              <a:rPr lang="es-ES" dirty="0"/>
              <a:t> cada vez </a:t>
            </a:r>
            <a:r>
              <a:rPr lang="es-ES" dirty="0" err="1"/>
              <a:t>más</a:t>
            </a:r>
            <a:r>
              <a:rPr lang="es-ES" dirty="0"/>
              <a:t> </a:t>
            </a:r>
            <a:r>
              <a:rPr lang="es-ES" dirty="0" smtClean="0"/>
              <a:t>pequeños </a:t>
            </a:r>
            <a:r>
              <a:rPr lang="es-ES" dirty="0"/>
              <a:t>hasta que </a:t>
            </a:r>
            <a:r>
              <a:rPr lang="es-ES" dirty="0" smtClean="0"/>
              <a:t>éstos </a:t>
            </a:r>
            <a:r>
              <a:rPr lang="es-ES" dirty="0"/>
              <a:t>se puedan vencer</a:t>
            </a:r>
            <a:r>
              <a:rPr lang="es-ES" dirty="0" smtClean="0"/>
              <a:t>.</a:t>
            </a:r>
          </a:p>
          <a:p>
            <a:pPr algn="just"/>
            <a:r>
              <a:rPr lang="es-ES" dirty="0" smtClean="0"/>
              <a:t>La división </a:t>
            </a:r>
            <a:r>
              <a:rPr lang="es-ES" dirty="0"/>
              <a:t>(</a:t>
            </a:r>
            <a:r>
              <a:rPr lang="es-ES" i="1" dirty="0" err="1"/>
              <a:t>ramificación</a:t>
            </a:r>
            <a:r>
              <a:rPr lang="es-ES" dirty="0"/>
              <a:t>) se hace mediante una </a:t>
            </a:r>
            <a:r>
              <a:rPr lang="es-ES" dirty="0" smtClean="0"/>
              <a:t>partición </a:t>
            </a:r>
            <a:r>
              <a:rPr lang="es-ES" dirty="0"/>
              <a:t>del conjunto completo de soluciones factibles en subconjuntos </a:t>
            </a:r>
            <a:r>
              <a:rPr lang="es-ES" dirty="0" smtClean="0"/>
              <a:t>más pequeños.</a:t>
            </a:r>
          </a:p>
          <a:p>
            <a:pPr algn="just"/>
            <a:r>
              <a:rPr lang="es-ES" dirty="0" smtClean="0"/>
              <a:t>En </a:t>
            </a:r>
            <a:r>
              <a:rPr lang="es-ES" dirty="0"/>
              <a:t>parte, la conquista (</a:t>
            </a:r>
            <a:r>
              <a:rPr lang="es-ES" i="1" dirty="0"/>
              <a:t>sondeo</a:t>
            </a:r>
            <a:r>
              <a:rPr lang="es-ES" dirty="0"/>
              <a:t>) se hace mediante el </a:t>
            </a:r>
            <a:r>
              <a:rPr lang="es-ES" i="1" dirty="0"/>
              <a:t>acotamiento </a:t>
            </a:r>
            <a:r>
              <a:rPr lang="es-ES" dirty="0"/>
              <a:t>de la mejor </a:t>
            </a:r>
            <a:r>
              <a:rPr lang="es-ES" dirty="0" smtClean="0"/>
              <a:t>solución </a:t>
            </a:r>
            <a:r>
              <a:rPr lang="es-ES" dirty="0"/>
              <a:t>del subconjunto para </a:t>
            </a:r>
            <a:r>
              <a:rPr lang="es-ES" dirty="0" smtClean="0"/>
              <a:t>después </a:t>
            </a:r>
            <a:r>
              <a:rPr lang="es-ES" dirty="0"/>
              <a:t>descartar los subconjuntos cuya cota indique que no es posible que contenga una </a:t>
            </a:r>
            <a:r>
              <a:rPr lang="es-ES" dirty="0" smtClean="0"/>
              <a:t>solución óptima </a:t>
            </a:r>
            <a:r>
              <a:rPr lang="es-ES" dirty="0"/>
              <a:t>para el problema original. </a:t>
            </a:r>
          </a:p>
          <a:p>
            <a:pPr algn="just"/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567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400" dirty="0"/>
              <a:t>Algoritmo de Ramificación y Acotamiento</a:t>
            </a:r>
            <a:br>
              <a:rPr lang="es-ES" sz="3400" dirty="0"/>
            </a:br>
            <a:r>
              <a:rPr lang="es-ES" sz="3400" dirty="0" smtClean="0"/>
              <a:t>para un PLE</a:t>
            </a:r>
            <a:endParaRPr lang="es-ES" sz="34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98474" y="1981201"/>
            <a:ext cx="7556313" cy="844550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/>
              <a:t>Para ilustrar la ejecución del algoritmo para un PLE considere el siguiente ejemplo: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grpSp>
        <p:nvGrpSpPr>
          <p:cNvPr id="8" name="Agrupar 7"/>
          <p:cNvGrpSpPr/>
          <p:nvPr/>
        </p:nvGrpSpPr>
        <p:grpSpPr>
          <a:xfrm>
            <a:off x="2635250" y="2825751"/>
            <a:ext cx="3365500" cy="2651125"/>
            <a:chOff x="3127375" y="2857500"/>
            <a:chExt cx="4117868" cy="3079750"/>
          </a:xfrm>
        </p:grpSpPr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27375" y="2857500"/>
              <a:ext cx="4117868" cy="3079750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8375" y="3816350"/>
              <a:ext cx="1190625" cy="457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2401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400" dirty="0"/>
              <a:t>Algoritmo de Ramificación y Acotamiento</a:t>
            </a:r>
            <a:br>
              <a:rPr lang="es-ES" sz="3400" dirty="0"/>
            </a:br>
            <a:r>
              <a:rPr lang="es-ES" sz="3400" dirty="0" smtClean="0"/>
              <a:t>para un </a:t>
            </a:r>
            <a:r>
              <a:rPr lang="es-ES" sz="3400" dirty="0"/>
              <a:t>PLE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98473" y="2259013"/>
            <a:ext cx="4057651" cy="3995737"/>
          </a:xfrm>
        </p:spPr>
        <p:txBody>
          <a:bodyPr>
            <a:noAutofit/>
          </a:bodyPr>
          <a:lstStyle/>
          <a:p>
            <a:r>
              <a:rPr lang="es-ES" dirty="0"/>
              <a:t>Los puntos de </a:t>
            </a:r>
            <a:r>
              <a:rPr lang="es-ES" dirty="0" smtClean="0"/>
              <a:t>cuadrícula </a:t>
            </a:r>
            <a:r>
              <a:rPr lang="es-ES" dirty="0"/>
              <a:t>en la figura </a:t>
            </a:r>
            <a:r>
              <a:rPr lang="es-ES" dirty="0" smtClean="0"/>
              <a:t>definen </a:t>
            </a:r>
            <a:r>
              <a:rPr lang="es-ES" dirty="0"/>
              <a:t>el espacio de soluciones de PLE. </a:t>
            </a:r>
            <a:endParaRPr lang="es-ES" dirty="0" smtClean="0"/>
          </a:p>
          <a:p>
            <a:r>
              <a:rPr lang="es-ES" dirty="0" smtClean="0"/>
              <a:t>El problema </a:t>
            </a:r>
            <a:r>
              <a:rPr lang="es-ES" dirty="0"/>
              <a:t>PL1 continuo asociado en el nodo 1 </a:t>
            </a:r>
            <a:r>
              <a:rPr lang="es-ES" dirty="0" smtClean="0"/>
              <a:t>(área </a:t>
            </a:r>
            <a:r>
              <a:rPr lang="es-ES" dirty="0"/>
              <a:t>sombreada) se define a partir de la PLE </a:t>
            </a:r>
            <a:r>
              <a:rPr lang="es-ES" dirty="0" smtClean="0"/>
              <a:t>eliminando </a:t>
            </a:r>
            <a:r>
              <a:rPr lang="es-ES" dirty="0"/>
              <a:t>las restricciones enteras. </a:t>
            </a:r>
            <a:endParaRPr lang="es-ES" dirty="0" smtClean="0"/>
          </a:p>
          <a:p>
            <a:r>
              <a:rPr lang="es-ES" dirty="0" smtClean="0"/>
              <a:t>La solución </a:t>
            </a:r>
            <a:r>
              <a:rPr lang="es-ES" dirty="0" err="1"/>
              <a:t>óptima</a:t>
            </a:r>
            <a:r>
              <a:rPr lang="es-ES" dirty="0"/>
              <a:t> de PL1 es </a:t>
            </a:r>
            <a:r>
              <a:rPr lang="es-ES" i="1" dirty="0" smtClean="0"/>
              <a:t>x</a:t>
            </a:r>
            <a:r>
              <a:rPr lang="es-ES" baseline="-25000" dirty="0" smtClean="0"/>
              <a:t>1</a:t>
            </a:r>
            <a:r>
              <a:rPr lang="es-ES" dirty="0" smtClean="0"/>
              <a:t>= </a:t>
            </a:r>
            <a:r>
              <a:rPr lang="es-ES" dirty="0"/>
              <a:t>3.75, </a:t>
            </a:r>
            <a:r>
              <a:rPr lang="es-ES" i="1" dirty="0"/>
              <a:t>x</a:t>
            </a:r>
            <a:r>
              <a:rPr lang="es-ES" baseline="-25000" dirty="0"/>
              <a:t>2</a:t>
            </a:r>
            <a:r>
              <a:rPr lang="es-ES" dirty="0"/>
              <a:t> </a:t>
            </a:r>
            <a:r>
              <a:rPr lang="es-ES" dirty="0" smtClean="0"/>
              <a:t>= </a:t>
            </a:r>
            <a:r>
              <a:rPr lang="es-ES" dirty="0"/>
              <a:t>1.25 y </a:t>
            </a:r>
            <a:r>
              <a:rPr lang="es-ES" i="1" dirty="0"/>
              <a:t>z </a:t>
            </a:r>
            <a:r>
              <a:rPr lang="es-ES" dirty="0"/>
              <a:t>=</a:t>
            </a:r>
            <a:r>
              <a:rPr lang="es-ES" dirty="0" smtClean="0"/>
              <a:t> </a:t>
            </a:r>
            <a:r>
              <a:rPr lang="es-ES" dirty="0"/>
              <a:t>23.75. 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24" y="1758950"/>
            <a:ext cx="4110803" cy="41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06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3400" dirty="0"/>
              <a:t>Algoritmo de Ramificación y Acotamiento</a:t>
            </a:r>
            <a:br>
              <a:rPr lang="es-ES" sz="3400" dirty="0"/>
            </a:br>
            <a:r>
              <a:rPr lang="es-ES" sz="3400" dirty="0"/>
              <a:t>para un PLE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98474" y="1981200"/>
            <a:ext cx="7439025" cy="4144963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s-ES" dirty="0"/>
              <a:t>Como la </a:t>
            </a:r>
            <a:r>
              <a:rPr lang="es-ES" dirty="0" smtClean="0"/>
              <a:t>solución óptima </a:t>
            </a:r>
            <a:r>
              <a:rPr lang="es-ES" dirty="0"/>
              <a:t>de PL1 no satisface las restricciones enteras, el espacio de soluciones se subdivide de una manera </a:t>
            </a:r>
            <a:r>
              <a:rPr lang="es-ES" dirty="0" smtClean="0"/>
              <a:t>sistemática </a:t>
            </a:r>
            <a:r>
              <a:rPr lang="es-ES" dirty="0"/>
              <a:t>que finalmente localiza el </a:t>
            </a:r>
            <a:r>
              <a:rPr lang="es-ES" dirty="0" smtClean="0"/>
              <a:t>óptimo </a:t>
            </a:r>
            <a:r>
              <a:rPr lang="es-ES" dirty="0"/>
              <a:t>de la PLE.</a:t>
            </a:r>
          </a:p>
          <a:p>
            <a:pPr algn="just"/>
            <a:r>
              <a:rPr lang="es-ES" dirty="0"/>
              <a:t>En primer lugar, el algoritmo de </a:t>
            </a:r>
            <a:r>
              <a:rPr lang="es-ES" dirty="0" smtClean="0"/>
              <a:t>ramificación </a:t>
            </a:r>
            <a:r>
              <a:rPr lang="es-ES" dirty="0"/>
              <a:t>y acotamiento selecciona una variable entera cuyo valor </a:t>
            </a:r>
            <a:r>
              <a:rPr lang="es-ES" dirty="0" err="1" smtClean="0"/>
              <a:t>óptimo</a:t>
            </a:r>
            <a:r>
              <a:rPr lang="es-ES" dirty="0" smtClean="0"/>
              <a:t> </a:t>
            </a:r>
            <a:r>
              <a:rPr lang="es-ES" dirty="0"/>
              <a:t>en PL1 no es entero. </a:t>
            </a:r>
            <a:endParaRPr lang="es-ES" dirty="0" smtClean="0"/>
          </a:p>
          <a:p>
            <a:pPr algn="just"/>
            <a:r>
              <a:rPr lang="es-ES" dirty="0" smtClean="0"/>
              <a:t>En este ejemplo, tanto </a:t>
            </a:r>
            <a:r>
              <a:rPr lang="es-ES" i="1" dirty="0" smtClean="0"/>
              <a:t>x</a:t>
            </a:r>
            <a:r>
              <a:rPr lang="es-ES" baseline="-25000" dirty="0" smtClean="0"/>
              <a:t>1</a:t>
            </a:r>
            <a:r>
              <a:rPr lang="es-ES" dirty="0" smtClean="0"/>
              <a:t> como </a:t>
            </a:r>
            <a:r>
              <a:rPr lang="es-ES" i="1" dirty="0" smtClean="0"/>
              <a:t>x</a:t>
            </a:r>
            <a:r>
              <a:rPr lang="es-ES" baseline="-25000" dirty="0" smtClean="0"/>
              <a:t>2</a:t>
            </a:r>
            <a:r>
              <a:rPr lang="es-ES" dirty="0" smtClean="0"/>
              <a:t> se pueden escoger. </a:t>
            </a:r>
          </a:p>
          <a:p>
            <a:pPr algn="just"/>
            <a:r>
              <a:rPr lang="es-ES" dirty="0" smtClean="0"/>
              <a:t>Seleccionando </a:t>
            </a:r>
            <a:r>
              <a:rPr lang="es-ES" i="1" dirty="0" smtClean="0"/>
              <a:t>x</a:t>
            </a:r>
            <a:r>
              <a:rPr lang="es-ES" baseline="-25000" dirty="0" smtClean="0"/>
              <a:t>1</a:t>
            </a:r>
            <a:r>
              <a:rPr lang="es-ES" dirty="0" smtClean="0"/>
              <a:t>(= </a:t>
            </a:r>
            <a:r>
              <a:rPr lang="es-ES" dirty="0"/>
              <a:t>3.75) arbitrariamente, la </a:t>
            </a:r>
            <a:r>
              <a:rPr lang="es-ES" dirty="0" smtClean="0"/>
              <a:t>región </a:t>
            </a:r>
            <a:r>
              <a:rPr lang="es-ES" dirty="0"/>
              <a:t>3 </a:t>
            </a:r>
            <a:r>
              <a:rPr lang="es-ES" dirty="0" smtClean="0"/>
              <a:t>&lt; </a:t>
            </a:r>
            <a:r>
              <a:rPr lang="es-ES" i="1" dirty="0"/>
              <a:t>x</a:t>
            </a:r>
            <a:r>
              <a:rPr lang="es-ES" baseline="-25000" dirty="0"/>
              <a:t>1</a:t>
            </a:r>
            <a:r>
              <a:rPr lang="es-ES" dirty="0"/>
              <a:t> </a:t>
            </a:r>
            <a:r>
              <a:rPr lang="es-ES" dirty="0" smtClean="0"/>
              <a:t>&lt; 4 </a:t>
            </a:r>
            <a:r>
              <a:rPr lang="es-ES" dirty="0"/>
              <a:t>del espacio de soluciones de PL1 contiene valores no </a:t>
            </a:r>
            <a:r>
              <a:rPr lang="es-ES" dirty="0" smtClean="0"/>
              <a:t>enteros </a:t>
            </a:r>
            <a:r>
              <a:rPr lang="es-ES" dirty="0"/>
              <a:t>de </a:t>
            </a:r>
            <a:r>
              <a:rPr lang="es-ES" i="1" dirty="0"/>
              <a:t>x</a:t>
            </a:r>
            <a:r>
              <a:rPr lang="es-ES" baseline="-25000" dirty="0"/>
              <a:t>1</a:t>
            </a:r>
            <a:r>
              <a:rPr lang="es-ES" dirty="0"/>
              <a:t>, y por lo tanto puede ser eliminada. </a:t>
            </a:r>
            <a:endParaRPr lang="es-ES" dirty="0" smtClean="0"/>
          </a:p>
          <a:p>
            <a:pPr algn="just"/>
            <a:r>
              <a:rPr lang="es-ES" dirty="0" smtClean="0"/>
              <a:t>Esto </a:t>
            </a:r>
            <a:r>
              <a:rPr lang="es-ES" dirty="0"/>
              <a:t>equivale a reemplazar el PL1 original con dos problemas de PL nuevos. 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Investigación Operaciones I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617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entaja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Ventaj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Ventaja.thmx</Template>
  <TotalTime>2765</TotalTime>
  <Words>1156</Words>
  <Application>Microsoft Office PowerPoint</Application>
  <PresentationFormat>Presentación en pantalla (4:3)</PresentationFormat>
  <Paragraphs>83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Calibri</vt:lpstr>
      <vt:lpstr>Cambria</vt:lpstr>
      <vt:lpstr>Wingdings</vt:lpstr>
      <vt:lpstr>Ventaja</vt:lpstr>
      <vt:lpstr>ENFOQUE DE SOLUCIÓN PARA PROBLEMAS DE PROGRAMACIÓN LINEAL ENTERA (PLE)</vt:lpstr>
      <vt:lpstr>Enfoque de Solución Para Modelos de Programación Lineal Entera (PLE)</vt:lpstr>
      <vt:lpstr>Enfoque de Solución Para Modelos de Programación Lineal Entera (PLE)</vt:lpstr>
      <vt:lpstr>Enfoque de Solución Para Modelos de Programación Lineal Entera (PLE)</vt:lpstr>
      <vt:lpstr>Algoritmos De Programación Entera </vt:lpstr>
      <vt:lpstr>Algoritmo de Ramificación y Acotamiento (Branch &amp; Bound)</vt:lpstr>
      <vt:lpstr>Algoritmo de Ramificación y Acotamiento para un PLE</vt:lpstr>
      <vt:lpstr>Algoritmo de Ramificación y Acotamiento para un PLE</vt:lpstr>
      <vt:lpstr>Algoritmo de Ramificación y Acotamiento para un PLE</vt:lpstr>
      <vt:lpstr>Algoritmo de Ramificación y Acotamiento para un PLE</vt:lpstr>
      <vt:lpstr>Algoritmo de Ramificación y Acotamiento para un PLE</vt:lpstr>
      <vt:lpstr>Algoritmo de Ramificación y Acotamiento para un PLE</vt:lpstr>
      <vt:lpstr>Algoritmo de Ramificación y Acotamiento para un PLE</vt:lpstr>
      <vt:lpstr>Algoritmo de Ramificación y Acotamiento para un PLE</vt:lpstr>
      <vt:lpstr>Presentación de PowerPoint</vt:lpstr>
      <vt:lpstr>Presentación de PowerPoint</vt:lpstr>
      <vt:lpstr>Ejemplos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Modelo de Transporte</dc:title>
  <dc:creator>Ingeniero</dc:creator>
  <cp:lastModifiedBy>FELIZZOLA JIMENEZ HERIBERTO ALEXANDER</cp:lastModifiedBy>
  <cp:revision>315</cp:revision>
  <dcterms:created xsi:type="dcterms:W3CDTF">2014-01-23T19:30:43Z</dcterms:created>
  <dcterms:modified xsi:type="dcterms:W3CDTF">2015-10-09T11:20:43Z</dcterms:modified>
</cp:coreProperties>
</file>

<file path=docProps/thumbnail.jpeg>
</file>